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57" r:id="rId3"/>
    <p:sldId id="258" r:id="rId4"/>
    <p:sldId id="259" r:id="rId5"/>
    <p:sldId id="261" r:id="rId6"/>
    <p:sldId id="260" r:id="rId7"/>
    <p:sldId id="262" r:id="rId8"/>
    <p:sldId id="263" r:id="rId9"/>
    <p:sldId id="264"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YAD SADON" initials="ES" lastIdx="1" clrIdx="0">
    <p:extLst>
      <p:ext uri="{19B8F6BF-5375-455C-9EA6-DF929625EA0E}">
        <p15:presenceInfo xmlns:p15="http://schemas.microsoft.com/office/powerpoint/2012/main" userId="db52f489815c018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64" autoAdjust="0"/>
    <p:restoredTop sz="94700"/>
  </p:normalViewPr>
  <p:slideViewPr>
    <p:cSldViewPr snapToGrid="0" snapToObjects="1">
      <p:cViewPr>
        <p:scale>
          <a:sx n="86" d="100"/>
          <a:sy n="86" d="100"/>
        </p:scale>
        <p:origin x="24"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jpg>
</file>

<file path=ppt/media/image5.jpeg>
</file>

<file path=ppt/media/image6.jpeg>
</file>

<file path=ppt/media/image7.jpe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C0677F-838B-EE40-81E5-DADBD40CDD31}" type="datetimeFigureOut">
              <a:rPr lang="en-US" smtClean="0"/>
              <a:t>9/12/2023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F7A3E1-807F-6444-B338-03F639FC1599}" type="slidenum">
              <a:rPr lang="en-US" smtClean="0"/>
              <a:t>‹#›</a:t>
            </a:fld>
            <a:endParaRPr lang="en-US"/>
          </a:p>
        </p:txBody>
      </p:sp>
    </p:spTree>
    <p:extLst>
      <p:ext uri="{BB962C8B-B14F-4D97-AF65-F5344CB8AC3E}">
        <p14:creationId xmlns:p14="http://schemas.microsoft.com/office/powerpoint/2010/main" val="14397832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F7A3E1-807F-6444-B338-03F639FC1599}" type="slidenum">
              <a:rPr lang="en-US" smtClean="0"/>
              <a:t>2</a:t>
            </a:fld>
            <a:endParaRPr lang="en-US"/>
          </a:p>
        </p:txBody>
      </p:sp>
    </p:spTree>
    <p:extLst>
      <p:ext uri="{BB962C8B-B14F-4D97-AF65-F5344CB8AC3E}">
        <p14:creationId xmlns:p14="http://schemas.microsoft.com/office/powerpoint/2010/main" val="3293185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9/12/2023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35771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9/12/2023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6397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9/12/2023</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93298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9/12/2023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37518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9/12/2023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98219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9/12/2023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5022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9/12/2023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75985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9/12/2023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55865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9/12/2023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79184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9/12/2023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62549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9/12/2023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92724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9/12/2023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9711626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9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Robot operating a machine">
            <a:extLst>
              <a:ext uri="{FF2B5EF4-FFF2-40B4-BE49-F238E27FC236}">
                <a16:creationId xmlns:a16="http://schemas.microsoft.com/office/drawing/2014/main" id="{6C2194C3-0039-7CCB-0E29-461EC70E0699}"/>
              </a:ext>
            </a:extLst>
          </p:cNvPr>
          <p:cNvPicPr>
            <a:picLocks noChangeAspect="1"/>
          </p:cNvPicPr>
          <p:nvPr/>
        </p:nvPicPr>
        <p:blipFill rotWithShape="1">
          <a:blip r:embed="rId2"/>
          <a:srcRect t="3596" b="23114"/>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4797" y="1661699"/>
            <a:ext cx="3703320" cy="949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5983" y="1812471"/>
            <a:ext cx="3702134" cy="3383831"/>
          </a:xfrm>
          <a:prstGeom prst="rect">
            <a:avLst/>
          </a:prstGeom>
          <a:solidFill>
            <a:schemeClr val="bg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36914E7D-7121-64AF-692C-E49C7EC58678}"/>
              </a:ext>
            </a:extLst>
          </p:cNvPr>
          <p:cNvSpPr>
            <a:spLocks noGrp="1"/>
          </p:cNvSpPr>
          <p:nvPr>
            <p:ph type="ctrTitle"/>
          </p:nvPr>
        </p:nvSpPr>
        <p:spPr>
          <a:xfrm>
            <a:off x="7889065" y="2324906"/>
            <a:ext cx="3403426" cy="1588698"/>
          </a:xfrm>
        </p:spPr>
        <p:txBody>
          <a:bodyPr>
            <a:normAutofit/>
          </a:bodyPr>
          <a:lstStyle/>
          <a:p>
            <a:r>
              <a:rPr lang="en-US" dirty="0">
                <a:solidFill>
                  <a:schemeClr val="tx1"/>
                </a:solidFill>
              </a:rPr>
              <a:t>WRO Self-Driving Robot</a:t>
            </a:r>
          </a:p>
        </p:txBody>
      </p:sp>
      <p:sp>
        <p:nvSpPr>
          <p:cNvPr id="3" name="Subtitle 2">
            <a:extLst>
              <a:ext uri="{FF2B5EF4-FFF2-40B4-BE49-F238E27FC236}">
                <a16:creationId xmlns:a16="http://schemas.microsoft.com/office/drawing/2014/main" id="{8F833C38-4EF4-A650-B70F-8B6BA5909019}"/>
              </a:ext>
            </a:extLst>
          </p:cNvPr>
          <p:cNvSpPr>
            <a:spLocks noGrp="1"/>
          </p:cNvSpPr>
          <p:nvPr>
            <p:ph type="subTitle" idx="1"/>
          </p:nvPr>
        </p:nvSpPr>
        <p:spPr>
          <a:xfrm>
            <a:off x="7889065" y="3945249"/>
            <a:ext cx="3403426" cy="738820"/>
          </a:xfrm>
        </p:spPr>
        <p:txBody>
          <a:bodyPr>
            <a:normAutofit/>
          </a:bodyPr>
          <a:lstStyle/>
          <a:p>
            <a:r>
              <a:rPr lang="en-US" dirty="0"/>
              <a:t>Presented by: Ameer Abdullah Masmali and Khallad Madkhali</a:t>
            </a:r>
          </a:p>
        </p:txBody>
      </p:sp>
    </p:spTree>
    <p:extLst>
      <p:ext uri="{BB962C8B-B14F-4D97-AF65-F5344CB8AC3E}">
        <p14:creationId xmlns:p14="http://schemas.microsoft.com/office/powerpoint/2010/main" val="3802368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46AAFF8A-BE43-E671-A494-2BCEA2EC045F}"/>
              </a:ext>
            </a:extLst>
          </p:cNvPr>
          <p:cNvSpPr>
            <a:spLocks noGrp="1"/>
          </p:cNvSpPr>
          <p:nvPr>
            <p:ph type="title"/>
          </p:nvPr>
        </p:nvSpPr>
        <p:spPr/>
        <p:txBody>
          <a:bodyPr/>
          <a:lstStyle/>
          <a:p>
            <a:r>
              <a:rPr lang="en-US" dirty="0"/>
              <a:t>Lab Function</a:t>
            </a:r>
            <a:endParaRPr lang="ar-SA" dirty="0"/>
          </a:p>
        </p:txBody>
      </p:sp>
      <p:pic>
        <p:nvPicPr>
          <p:cNvPr id="5" name="عنصر نائب للمحتوى 4">
            <a:extLst>
              <a:ext uri="{FF2B5EF4-FFF2-40B4-BE49-F238E27FC236}">
                <a16:creationId xmlns:a16="http://schemas.microsoft.com/office/drawing/2014/main" id="{C6B301F3-E2E2-3414-6DB9-29AABD5B3B22}"/>
              </a:ext>
            </a:extLst>
          </p:cNvPr>
          <p:cNvPicPr>
            <a:picLocks noGrp="1" noChangeAspect="1"/>
          </p:cNvPicPr>
          <p:nvPr>
            <p:ph idx="1"/>
          </p:nvPr>
        </p:nvPicPr>
        <p:blipFill>
          <a:blip r:embed="rId2"/>
          <a:stretch>
            <a:fillRect/>
          </a:stretch>
        </p:blipFill>
        <p:spPr>
          <a:xfrm>
            <a:off x="870973" y="2341564"/>
            <a:ext cx="10358744" cy="3602036"/>
          </a:xfrm>
        </p:spPr>
      </p:pic>
      <p:sp>
        <p:nvSpPr>
          <p:cNvPr id="6" name="مربع نص 5">
            <a:extLst>
              <a:ext uri="{FF2B5EF4-FFF2-40B4-BE49-F238E27FC236}">
                <a16:creationId xmlns:a16="http://schemas.microsoft.com/office/drawing/2014/main" id="{6DEAA273-4B4D-1D4E-8816-D063051BC952}"/>
              </a:ext>
            </a:extLst>
          </p:cNvPr>
          <p:cNvSpPr txBox="1"/>
          <p:nvPr/>
        </p:nvSpPr>
        <p:spPr>
          <a:xfrm>
            <a:off x="4265995" y="1100558"/>
            <a:ext cx="3568700" cy="2031325"/>
          </a:xfrm>
          <a:prstGeom prst="rect">
            <a:avLst/>
          </a:prstGeom>
          <a:noFill/>
        </p:spPr>
        <p:txBody>
          <a:bodyPr wrap="square" rtlCol="1">
            <a:spAutoFit/>
          </a:bodyPr>
          <a:lstStyle/>
          <a:p>
            <a:r>
              <a:rPr lang="en-US" dirty="0"/>
              <a:t>In the first lap, the Robot takes three laps around the track for each round. It follows the right wall, and for each round it counts four blue lines to complete a lap. So in total, the robot counts twelve blue lines for three laps in the first round.</a:t>
            </a:r>
            <a:endParaRPr lang="ar-SA" dirty="0"/>
          </a:p>
        </p:txBody>
      </p:sp>
      <p:sp>
        <p:nvSpPr>
          <p:cNvPr id="7" name="مربع نص 6">
            <a:extLst>
              <a:ext uri="{FF2B5EF4-FFF2-40B4-BE49-F238E27FC236}">
                <a16:creationId xmlns:a16="http://schemas.microsoft.com/office/drawing/2014/main" id="{503BE944-DA43-52DE-41E9-8C8C238F008C}"/>
              </a:ext>
            </a:extLst>
          </p:cNvPr>
          <p:cNvSpPr txBox="1"/>
          <p:nvPr/>
        </p:nvSpPr>
        <p:spPr>
          <a:xfrm>
            <a:off x="7961312" y="1115946"/>
            <a:ext cx="3359715" cy="3693319"/>
          </a:xfrm>
          <a:prstGeom prst="rect">
            <a:avLst/>
          </a:prstGeom>
          <a:noFill/>
        </p:spPr>
        <p:txBody>
          <a:bodyPr wrap="square" rtlCol="1">
            <a:spAutoFit/>
          </a:bodyPr>
          <a:lstStyle/>
          <a:p>
            <a:r>
              <a:rPr lang="en-US" dirty="0"/>
              <a:t>In the second round, the concept will be similar to the first round. We will add red and green blocks to the track. The robot will start on the right side of the track. While completing three laps, the robot will use the HuskyLens camera sensor to detect and identify the red and green blocks using color recognition depending on AI. The red blocks indicate the robot to go right, and the green blocks indicate the robot to go left.</a:t>
            </a:r>
            <a:endParaRPr lang="ar-SA" dirty="0"/>
          </a:p>
        </p:txBody>
      </p:sp>
    </p:spTree>
    <p:extLst>
      <p:ext uri="{BB962C8B-B14F-4D97-AF65-F5344CB8AC3E}">
        <p14:creationId xmlns:p14="http://schemas.microsoft.com/office/powerpoint/2010/main" val="3717880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71FEA068-0DF4-1467-4128-0F804EF016A8}"/>
              </a:ext>
            </a:extLst>
          </p:cNvPr>
          <p:cNvSpPr>
            <a:spLocks noGrp="1"/>
          </p:cNvSpPr>
          <p:nvPr>
            <p:ph type="title"/>
          </p:nvPr>
        </p:nvSpPr>
        <p:spPr/>
        <p:txBody>
          <a:bodyPr/>
          <a:lstStyle/>
          <a:p>
            <a:r>
              <a:rPr lang="en-US" dirty="0"/>
              <a:t>Servo Motor Code</a:t>
            </a:r>
            <a:endParaRPr lang="ar-SA" dirty="0"/>
          </a:p>
        </p:txBody>
      </p:sp>
      <p:pic>
        <p:nvPicPr>
          <p:cNvPr id="5" name="عنصر نائب للمحتوى 4">
            <a:extLst>
              <a:ext uri="{FF2B5EF4-FFF2-40B4-BE49-F238E27FC236}">
                <a16:creationId xmlns:a16="http://schemas.microsoft.com/office/drawing/2014/main" id="{F172B8A4-CE2D-6AEC-708E-B3BE9B4E7585}"/>
              </a:ext>
            </a:extLst>
          </p:cNvPr>
          <p:cNvPicPr>
            <a:picLocks noGrp="1" noChangeAspect="1"/>
          </p:cNvPicPr>
          <p:nvPr>
            <p:ph idx="1"/>
          </p:nvPr>
        </p:nvPicPr>
        <p:blipFill>
          <a:blip r:embed="rId2"/>
          <a:stretch>
            <a:fillRect/>
          </a:stretch>
        </p:blipFill>
        <p:spPr>
          <a:xfrm>
            <a:off x="581192" y="2051631"/>
            <a:ext cx="1799253" cy="3633787"/>
          </a:xfrm>
        </p:spPr>
      </p:pic>
      <p:sp>
        <p:nvSpPr>
          <p:cNvPr id="7" name="مربع نص 6">
            <a:extLst>
              <a:ext uri="{FF2B5EF4-FFF2-40B4-BE49-F238E27FC236}">
                <a16:creationId xmlns:a16="http://schemas.microsoft.com/office/drawing/2014/main" id="{E8EF3310-D1E7-E230-3709-2A165DFF51C6}"/>
              </a:ext>
            </a:extLst>
          </p:cNvPr>
          <p:cNvSpPr txBox="1"/>
          <p:nvPr/>
        </p:nvSpPr>
        <p:spPr>
          <a:xfrm>
            <a:off x="4237463" y="2341756"/>
            <a:ext cx="1958898" cy="2862322"/>
          </a:xfrm>
          <a:prstGeom prst="rect">
            <a:avLst/>
          </a:prstGeom>
          <a:noFill/>
        </p:spPr>
        <p:txBody>
          <a:bodyPr wrap="square" rtlCol="1">
            <a:spAutoFit/>
          </a:bodyPr>
          <a:lstStyle/>
          <a:p>
            <a:r>
              <a:rPr lang="en-US" dirty="0"/>
              <a:t>This code lets the servo motor turn right or left depending on the distance. We need this so that the robot can dodge the red and green blocks and continue its path. </a:t>
            </a:r>
            <a:endParaRPr lang="ar-SA" dirty="0"/>
          </a:p>
        </p:txBody>
      </p:sp>
    </p:spTree>
    <p:extLst>
      <p:ext uri="{BB962C8B-B14F-4D97-AF65-F5344CB8AC3E}">
        <p14:creationId xmlns:p14="http://schemas.microsoft.com/office/powerpoint/2010/main" val="1633314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clamation mark on a yellow background">
            <a:extLst>
              <a:ext uri="{FF2B5EF4-FFF2-40B4-BE49-F238E27FC236}">
                <a16:creationId xmlns:a16="http://schemas.microsoft.com/office/drawing/2014/main" id="{C80198A2-2170-92E0-66A0-EDCE1363DA3C}"/>
              </a:ext>
            </a:extLst>
          </p:cNvPr>
          <p:cNvPicPr>
            <a:picLocks noChangeAspect="1"/>
          </p:cNvPicPr>
          <p:nvPr/>
        </p:nvPicPr>
        <p:blipFill rotWithShape="1">
          <a:blip r:embed="rId3">
            <a:alphaModFix amt="40000"/>
          </a:blip>
          <a:srcRect t="25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4BC50764-25DD-FC0A-79E8-3729FB0A9CD7}"/>
              </a:ext>
            </a:extLst>
          </p:cNvPr>
          <p:cNvSpPr>
            <a:spLocks noGrp="1"/>
          </p:cNvSpPr>
          <p:nvPr>
            <p:ph type="title"/>
          </p:nvPr>
        </p:nvSpPr>
        <p:spPr>
          <a:xfrm>
            <a:off x="1023870" y="702156"/>
            <a:ext cx="10144260" cy="1013800"/>
          </a:xfrm>
        </p:spPr>
        <p:txBody>
          <a:bodyPr>
            <a:normAutofit/>
          </a:bodyPr>
          <a:lstStyle/>
          <a:p>
            <a:r>
              <a:rPr lang="en-US" dirty="0">
                <a:solidFill>
                  <a:schemeClr val="tx1"/>
                </a:solidFill>
              </a:rPr>
              <a:t>The Issue In Real-Time</a:t>
            </a:r>
          </a:p>
        </p:txBody>
      </p:sp>
      <p:sp>
        <p:nvSpPr>
          <p:cNvPr id="3" name="Content Placeholder 2">
            <a:extLst>
              <a:ext uri="{FF2B5EF4-FFF2-40B4-BE49-F238E27FC236}">
                <a16:creationId xmlns:a16="http://schemas.microsoft.com/office/drawing/2014/main" id="{B1A5D493-94B7-BB03-AA33-C2757DF8B25C}"/>
              </a:ext>
            </a:extLst>
          </p:cNvPr>
          <p:cNvSpPr>
            <a:spLocks noGrp="1"/>
          </p:cNvSpPr>
          <p:nvPr>
            <p:ph idx="1"/>
          </p:nvPr>
        </p:nvSpPr>
        <p:spPr>
          <a:xfrm>
            <a:off x="965199" y="2180496"/>
            <a:ext cx="10261602" cy="3678303"/>
          </a:xfrm>
        </p:spPr>
        <p:txBody>
          <a:bodyPr>
            <a:normAutofit/>
          </a:bodyPr>
          <a:lstStyle/>
          <a:p>
            <a:r>
              <a:rPr lang="en-US" dirty="0"/>
              <a:t>Robots today have some serious issues that can and need to be solved.</a:t>
            </a:r>
          </a:p>
          <a:p>
            <a:pPr marL="457200" indent="-457200">
              <a:buFont typeface="+mj-lt"/>
              <a:buAutoNum type="arabicPeriod"/>
            </a:pPr>
            <a:r>
              <a:rPr lang="en-US" dirty="0"/>
              <a:t>Human Error and Safety</a:t>
            </a:r>
          </a:p>
          <a:p>
            <a:pPr marL="594000" lvl="2" indent="0">
              <a:buNone/>
            </a:pPr>
            <a:r>
              <a:rPr lang="en-US" sz="1800" dirty="0"/>
              <a:t>Human error is a leading cause to accidents on the road. With self-driving cars, we aim to reduce accidents significantly by minimizing or eliminating the role of human drivers.</a:t>
            </a:r>
            <a:endParaRPr lang="en-US" dirty="0"/>
          </a:p>
          <a:p>
            <a:pPr marL="457200" indent="-457200">
              <a:buFont typeface="+mj-lt"/>
              <a:buAutoNum type="arabicPeriod"/>
            </a:pPr>
            <a:r>
              <a:rPr lang="en-US" dirty="0"/>
              <a:t>Environmental Impact</a:t>
            </a:r>
          </a:p>
          <a:p>
            <a:pPr marL="324000" lvl="1" indent="0">
              <a:buNone/>
            </a:pPr>
            <a:r>
              <a:rPr lang="en-US" sz="1800" dirty="0"/>
              <a:t>Cars have always given off pollution. Self-driving cars have the potential to reduce greenhouse gas emissions by reducing traffic congestion, optimizing driving patterns, and promoting the adoption of electric and alternative fuel vehicles.</a:t>
            </a:r>
          </a:p>
        </p:txBody>
      </p:sp>
    </p:spTree>
    <p:extLst>
      <p:ext uri="{BB962C8B-B14F-4D97-AF65-F5344CB8AC3E}">
        <p14:creationId xmlns:p14="http://schemas.microsoft.com/office/powerpoint/2010/main" val="9289092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7D541204-B666-420C-9DF1-C06950D2F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2CED8A-33E3-1100-5F44-DE29617FD718}"/>
              </a:ext>
            </a:extLst>
          </p:cNvPr>
          <p:cNvSpPr>
            <a:spLocks noGrp="1"/>
          </p:cNvSpPr>
          <p:nvPr>
            <p:ph type="title"/>
          </p:nvPr>
        </p:nvSpPr>
        <p:spPr>
          <a:xfrm>
            <a:off x="581192" y="702155"/>
            <a:ext cx="3424138" cy="848797"/>
          </a:xfrm>
        </p:spPr>
        <p:txBody>
          <a:bodyPr>
            <a:normAutofit/>
          </a:bodyPr>
          <a:lstStyle/>
          <a:p>
            <a:r>
              <a:rPr lang="en-US" dirty="0"/>
              <a:t>Our Mission</a:t>
            </a:r>
          </a:p>
        </p:txBody>
      </p:sp>
      <p:sp>
        <p:nvSpPr>
          <p:cNvPr id="22" name="Rectangle 21">
            <a:extLst>
              <a:ext uri="{FF2B5EF4-FFF2-40B4-BE49-F238E27FC236}">
                <a16:creationId xmlns:a16="http://schemas.microsoft.com/office/drawing/2014/main" id="{0C0E6C8D-508A-44F8-BB9B-7911B0118D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24" name="Rectangle 23">
            <a:extLst>
              <a:ext uri="{FF2B5EF4-FFF2-40B4-BE49-F238E27FC236}">
                <a16:creationId xmlns:a16="http://schemas.microsoft.com/office/drawing/2014/main" id="{C84847AE-0FEA-43E8-8AA1-4169A6FDB9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28" name="Rectangle 25">
            <a:extLst>
              <a:ext uri="{FF2B5EF4-FFF2-40B4-BE49-F238E27FC236}">
                <a16:creationId xmlns:a16="http://schemas.microsoft.com/office/drawing/2014/main" id="{C487790A-E9D7-438A-90BB-9361BEF14B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3" name="Content Placeholder 2">
            <a:extLst>
              <a:ext uri="{FF2B5EF4-FFF2-40B4-BE49-F238E27FC236}">
                <a16:creationId xmlns:a16="http://schemas.microsoft.com/office/drawing/2014/main" id="{1F7AA08A-9EE4-E4CC-848C-0D682E55ADE1}"/>
              </a:ext>
            </a:extLst>
          </p:cNvPr>
          <p:cNvSpPr>
            <a:spLocks noGrp="1"/>
          </p:cNvSpPr>
          <p:nvPr>
            <p:ph idx="1"/>
          </p:nvPr>
        </p:nvSpPr>
        <p:spPr>
          <a:xfrm>
            <a:off x="581192" y="1858975"/>
            <a:ext cx="3424138" cy="4545381"/>
          </a:xfrm>
        </p:spPr>
        <p:txBody>
          <a:bodyPr>
            <a:normAutofit fontScale="85000" lnSpcReduction="20000"/>
          </a:bodyPr>
          <a:lstStyle/>
          <a:p>
            <a:r>
              <a:rPr lang="en-US" sz="2400" dirty="0"/>
              <a:t>As students, we envision our self-driving robot to as perfect as possible. For this, we have key goals for our robot.</a:t>
            </a:r>
          </a:p>
          <a:p>
            <a:pPr marL="0" indent="0">
              <a:buNone/>
            </a:pPr>
            <a:r>
              <a:rPr lang="en-US" sz="2400" dirty="0"/>
              <a:t>	Safe Operation</a:t>
            </a:r>
          </a:p>
          <a:p>
            <a:pPr marL="324000" lvl="1" indent="0">
              <a:buNone/>
            </a:pPr>
            <a:r>
              <a:rPr lang="en-US" sz="2200" dirty="0"/>
              <a:t>The mission of a self-driving robot is to operate safely and the risk of accidents or collisions</a:t>
            </a:r>
          </a:p>
          <a:p>
            <a:pPr marL="324000" lvl="1" indent="0">
              <a:buNone/>
            </a:pPr>
            <a:r>
              <a:rPr kumimoji="0" lang="en-US" sz="2400" b="0" i="0" u="none" strike="noStrike" kern="1200" cap="none" spc="0" normalizeH="0" baseline="0" noProof="0" dirty="0">
                <a:ln>
                  <a:noFill/>
                </a:ln>
                <a:solidFill>
                  <a:srgbClr val="000000">
                    <a:lumMod val="75000"/>
                    <a:lumOff val="25000"/>
                  </a:srgbClr>
                </a:solidFill>
                <a:effectLst/>
                <a:uLnTx/>
                <a:uFillTx/>
                <a:latin typeface="Tw Cen MT" panose="020B0502020104020203"/>
                <a:ea typeface="+mn-ea"/>
                <a:cs typeface="+mn-cs"/>
              </a:rPr>
              <a:t>	Efficient Navigation</a:t>
            </a:r>
            <a:endParaRPr lang="en-US" sz="2200" dirty="0"/>
          </a:p>
          <a:p>
            <a:pPr marL="324000" lvl="1" indent="0">
              <a:buNone/>
            </a:pPr>
            <a:r>
              <a:rPr lang="en-US" sz="2200" dirty="0"/>
              <a:t>Self-driving cars aim to navigate efficiently from one location to another.</a:t>
            </a:r>
          </a:p>
          <a:p>
            <a:pPr marL="324000" lvl="1" indent="0">
              <a:buNone/>
            </a:pPr>
            <a:endParaRPr lang="en-US" sz="2200" b="1" dirty="0"/>
          </a:p>
        </p:txBody>
      </p:sp>
      <p:pic>
        <p:nvPicPr>
          <p:cNvPr id="8" name="Picture 7" descr="A toy car on wheels&#10;&#10;Description automatically generated">
            <a:extLst>
              <a:ext uri="{FF2B5EF4-FFF2-40B4-BE49-F238E27FC236}">
                <a16:creationId xmlns:a16="http://schemas.microsoft.com/office/drawing/2014/main" id="{0863ACBE-366E-6EE3-7F95-20CDBF55216E}"/>
              </a:ext>
            </a:extLst>
          </p:cNvPr>
          <p:cNvPicPr>
            <a:picLocks noChangeAspect="1"/>
          </p:cNvPicPr>
          <p:nvPr/>
        </p:nvPicPr>
        <p:blipFill rotWithShape="1">
          <a:blip r:embed="rId2"/>
          <a:srcRect l="13805" r="325" b="2"/>
          <a:stretch/>
        </p:blipFill>
        <p:spPr>
          <a:xfrm>
            <a:off x="4246850" y="641102"/>
            <a:ext cx="3702877" cy="5749462"/>
          </a:xfrm>
          <a:prstGeom prst="rect">
            <a:avLst/>
          </a:prstGeom>
        </p:spPr>
      </p:pic>
      <p:pic>
        <p:nvPicPr>
          <p:cNvPr id="4" name="Content Placeholder 7">
            <a:extLst>
              <a:ext uri="{FF2B5EF4-FFF2-40B4-BE49-F238E27FC236}">
                <a16:creationId xmlns:a16="http://schemas.microsoft.com/office/drawing/2014/main" id="{E3CF1ECD-B9D3-9B6D-1790-1938F4252F79}"/>
              </a:ext>
            </a:extLst>
          </p:cNvPr>
          <p:cNvPicPr>
            <a:picLocks noChangeAspect="1"/>
          </p:cNvPicPr>
          <p:nvPr/>
        </p:nvPicPr>
        <p:blipFill rotWithShape="1">
          <a:blip r:embed="rId3"/>
          <a:srcRect t="26352" r="1" b="18107"/>
          <a:stretch/>
        </p:blipFill>
        <p:spPr bwMode="auto">
          <a:xfrm>
            <a:off x="8042589" y="641102"/>
            <a:ext cx="3702877" cy="2742178"/>
          </a:xfrm>
          <a:prstGeom prst="rect">
            <a:avLst/>
          </a:prstGeom>
          <a:extLst>
            <a:ext uri="{909E8E84-426E-40DD-AFC4-6F175D3DCCD1}">
              <a14:hiddenFill xmlns:a14="http://schemas.microsoft.com/office/drawing/2010/main">
                <a:solidFill>
                  <a:srgbClr val="FFFFFF"/>
                </a:solidFill>
              </a14:hiddenFill>
            </a:ext>
          </a:extLst>
        </p:spPr>
      </p:pic>
      <p:pic>
        <p:nvPicPr>
          <p:cNvPr id="6" name="Picture 5" descr="A robot on a white surface&#10;&#10;Description automatically generated">
            <a:extLst>
              <a:ext uri="{FF2B5EF4-FFF2-40B4-BE49-F238E27FC236}">
                <a16:creationId xmlns:a16="http://schemas.microsoft.com/office/drawing/2014/main" id="{E1FF44F4-E511-BA82-ADAC-9669A74D3519}"/>
              </a:ext>
            </a:extLst>
          </p:cNvPr>
          <p:cNvPicPr>
            <a:picLocks noChangeAspect="1"/>
          </p:cNvPicPr>
          <p:nvPr/>
        </p:nvPicPr>
        <p:blipFill rotWithShape="1">
          <a:blip r:embed="rId4"/>
          <a:srcRect t="11969" r="1" b="28921"/>
          <a:stretch/>
        </p:blipFill>
        <p:spPr>
          <a:xfrm>
            <a:off x="8042146" y="3472185"/>
            <a:ext cx="3702877" cy="2918379"/>
          </a:xfrm>
          <a:prstGeom prst="rect">
            <a:avLst/>
          </a:prstGeom>
        </p:spPr>
      </p:pic>
    </p:spTree>
    <p:extLst>
      <p:ext uri="{BB962C8B-B14F-4D97-AF65-F5344CB8AC3E}">
        <p14:creationId xmlns:p14="http://schemas.microsoft.com/office/powerpoint/2010/main" val="31450888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4" descr="CPU with binary numbers and blueprint">
            <a:extLst>
              <a:ext uri="{FF2B5EF4-FFF2-40B4-BE49-F238E27FC236}">
                <a16:creationId xmlns:a16="http://schemas.microsoft.com/office/drawing/2014/main" id="{2AE55EDB-18E2-00D5-5E15-FA748A5C11E6}"/>
              </a:ext>
            </a:extLst>
          </p:cNvPr>
          <p:cNvPicPr>
            <a:picLocks noChangeAspect="1"/>
          </p:cNvPicPr>
          <p:nvPr/>
        </p:nvPicPr>
        <p:blipFill rotWithShape="1">
          <a:blip r:embed="rId2"/>
          <a:srcRect/>
          <a:stretch/>
        </p:blipFill>
        <p:spPr>
          <a:xfrm>
            <a:off x="20" y="10"/>
            <a:ext cx="12191980" cy="6857988"/>
          </a:xfrm>
          <a:prstGeom prst="rect">
            <a:avLst/>
          </a:prstGeom>
        </p:spPr>
      </p:pic>
      <p:sp>
        <p:nvSpPr>
          <p:cNvPr id="14" name="Rectangle 8">
            <a:extLst>
              <a:ext uri="{FF2B5EF4-FFF2-40B4-BE49-F238E27FC236}">
                <a16:creationId xmlns:a16="http://schemas.microsoft.com/office/drawing/2014/main" id="{9831CBB7-4817-4B54-A7F9-0AE2D0C47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029" y="457200"/>
            <a:ext cx="5010912" cy="9144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10">
            <a:extLst>
              <a:ext uri="{FF2B5EF4-FFF2-40B4-BE49-F238E27FC236}">
                <a16:creationId xmlns:a16="http://schemas.microsoft.com/office/drawing/2014/main" id="{96BC321D-B05F-4857-8880-97F61B9B7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7791" y="601200"/>
            <a:ext cx="5009388" cy="5789365"/>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652C51D-36E3-8290-0916-7C054E82FFE3}"/>
              </a:ext>
            </a:extLst>
          </p:cNvPr>
          <p:cNvSpPr>
            <a:spLocks noGrp="1"/>
          </p:cNvSpPr>
          <p:nvPr>
            <p:ph type="title"/>
          </p:nvPr>
        </p:nvSpPr>
        <p:spPr>
          <a:xfrm>
            <a:off x="6966184" y="938022"/>
            <a:ext cx="4389261" cy="1188720"/>
          </a:xfrm>
        </p:spPr>
        <p:txBody>
          <a:bodyPr>
            <a:normAutofit/>
          </a:bodyPr>
          <a:lstStyle/>
          <a:p>
            <a:pPr defTabSz="457200" rtl="0" eaLnBrk="1" latinLnBrk="0" hangingPunct="1">
              <a:spcBef>
                <a:spcPct val="0"/>
              </a:spcBef>
              <a:buNone/>
            </a:pPr>
            <a:r>
              <a:rPr lang="en-US" dirty="0"/>
              <a:t>How It Works</a:t>
            </a:r>
          </a:p>
        </p:txBody>
      </p:sp>
      <p:sp>
        <p:nvSpPr>
          <p:cNvPr id="3" name="Content Placeholder 2">
            <a:extLst>
              <a:ext uri="{FF2B5EF4-FFF2-40B4-BE49-F238E27FC236}">
                <a16:creationId xmlns:a16="http://schemas.microsoft.com/office/drawing/2014/main" id="{3EF075F8-43D2-5B6E-3CED-9F3C2FA4EADE}"/>
              </a:ext>
            </a:extLst>
          </p:cNvPr>
          <p:cNvSpPr>
            <a:spLocks noGrp="1"/>
          </p:cNvSpPr>
          <p:nvPr>
            <p:ph idx="1"/>
          </p:nvPr>
        </p:nvSpPr>
        <p:spPr>
          <a:xfrm>
            <a:off x="6966184" y="2340865"/>
            <a:ext cx="4389262" cy="3788474"/>
          </a:xfrm>
        </p:spPr>
        <p:txBody>
          <a:bodyPr>
            <a:normAutofit/>
          </a:bodyPr>
          <a:lstStyle/>
          <a:p>
            <a:r>
              <a:rPr lang="en-US" sz="2400" dirty="0"/>
              <a:t>Our robot is a self-driving car. The robot is powered by AI using HuskyLens. We’re using color recognition so that the robot can detect the green, red and blue blocks scattered around the map.</a:t>
            </a:r>
          </a:p>
        </p:txBody>
      </p:sp>
    </p:spTree>
    <p:extLst>
      <p:ext uri="{BB962C8B-B14F-4D97-AF65-F5344CB8AC3E}">
        <p14:creationId xmlns:p14="http://schemas.microsoft.com/office/powerpoint/2010/main" val="975928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B5C58-3ECC-DD35-DC8D-9EA6E34EA24D}"/>
              </a:ext>
            </a:extLst>
          </p:cNvPr>
          <p:cNvSpPr>
            <a:spLocks noGrp="1"/>
          </p:cNvSpPr>
          <p:nvPr>
            <p:ph type="title"/>
          </p:nvPr>
        </p:nvSpPr>
        <p:spPr>
          <a:xfrm>
            <a:off x="581192" y="1124999"/>
            <a:ext cx="4076149" cy="4608003"/>
          </a:xfrm>
        </p:spPr>
        <p:txBody>
          <a:bodyPr anchor="ctr">
            <a:normAutofit/>
          </a:bodyPr>
          <a:lstStyle/>
          <a:p>
            <a:r>
              <a:rPr lang="en-US" sz="4000">
                <a:solidFill>
                  <a:schemeClr val="accent1"/>
                </a:solidFill>
              </a:rPr>
              <a:t>The Lens</a:t>
            </a:r>
          </a:p>
        </p:txBody>
      </p:sp>
      <p:sp>
        <p:nvSpPr>
          <p:cNvPr id="14"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3" name="Content Placeholder 2">
            <a:extLst>
              <a:ext uri="{FF2B5EF4-FFF2-40B4-BE49-F238E27FC236}">
                <a16:creationId xmlns:a16="http://schemas.microsoft.com/office/drawing/2014/main" id="{A8DE7801-9E20-CA16-4C64-EB40A819F1C9}"/>
              </a:ext>
            </a:extLst>
          </p:cNvPr>
          <p:cNvSpPr>
            <a:spLocks noGrp="1"/>
          </p:cNvSpPr>
          <p:nvPr>
            <p:ph idx="1"/>
          </p:nvPr>
        </p:nvSpPr>
        <p:spPr>
          <a:xfrm>
            <a:off x="5117586" y="1124998"/>
            <a:ext cx="6143248" cy="5500885"/>
          </a:xfrm>
        </p:spPr>
        <p:txBody>
          <a:bodyPr>
            <a:normAutofit fontScale="92500" lnSpcReduction="20000"/>
          </a:bodyPr>
          <a:lstStyle/>
          <a:p>
            <a:r>
              <a:rPr lang="en-US" sz="2400" dirty="0"/>
              <a:t>We have three different colors that the lens detects. The colors consist of blue, red, and green. The blue color is a blue line on the track. The red and green colors are blocks on the track that are used as obstacles to indicate where the robot needs to go. The HuskyLens is a camera sensor that helps the robot find its destination using the blocks and line. Each block has a different role for the HuskyLens camera sensor.</a:t>
            </a:r>
          </a:p>
          <a:p>
            <a:pPr marL="0" indent="0">
              <a:buNone/>
            </a:pPr>
            <a:r>
              <a:rPr lang="en-US" sz="2400" dirty="0"/>
              <a:t>	Blue line: The robot uses this block to count each lap that it completes.</a:t>
            </a:r>
          </a:p>
          <a:p>
            <a:pPr marL="0" indent="0">
              <a:buNone/>
            </a:pPr>
            <a:r>
              <a:rPr lang="en-US" sz="2400" dirty="0"/>
              <a:t>	Red block: The red block indicates the robot to turn and move right.</a:t>
            </a:r>
          </a:p>
          <a:p>
            <a:pPr marL="0" indent="0">
              <a:buNone/>
            </a:pPr>
            <a:r>
              <a:rPr lang="en-US" sz="2400" dirty="0"/>
              <a:t>	Green block: The green block indicates the robot to turn and move left.</a:t>
            </a:r>
          </a:p>
        </p:txBody>
      </p:sp>
    </p:spTree>
    <p:extLst>
      <p:ext uri="{BB962C8B-B14F-4D97-AF65-F5344CB8AC3E}">
        <p14:creationId xmlns:p14="http://schemas.microsoft.com/office/powerpoint/2010/main" val="211144238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Tall office building looking up">
            <a:extLst>
              <a:ext uri="{FF2B5EF4-FFF2-40B4-BE49-F238E27FC236}">
                <a16:creationId xmlns:a16="http://schemas.microsoft.com/office/drawing/2014/main" id="{CFA46196-9474-CD4E-2049-ED9D7652623F}"/>
              </a:ext>
            </a:extLst>
          </p:cNvPr>
          <p:cNvPicPr>
            <a:picLocks noChangeAspect="1"/>
          </p:cNvPicPr>
          <p:nvPr/>
        </p:nvPicPr>
        <p:blipFill rotWithShape="1">
          <a:blip r:embed="rId2"/>
          <a:srcRect t="15094"/>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849057"/>
            <a:ext cx="3703320" cy="94997"/>
          </a:xfrm>
          <a:prstGeom prst="rect">
            <a:avLst/>
          </a:prstGeom>
          <a:solidFill>
            <a:schemeClr val="bg1">
              <a:alpha val="9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883" y="1012371"/>
            <a:ext cx="3702134" cy="4202862"/>
          </a:xfrm>
          <a:prstGeom prst="rect">
            <a:avLst/>
          </a:prstGeom>
          <a:solidFill>
            <a:schemeClr val="bg1">
              <a:alpha val="9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7F8AB77-B172-9F83-373D-D2B9A9666EC4}"/>
              </a:ext>
            </a:extLst>
          </p:cNvPr>
          <p:cNvSpPr>
            <a:spLocks noGrp="1"/>
          </p:cNvSpPr>
          <p:nvPr>
            <p:ph type="title"/>
          </p:nvPr>
        </p:nvSpPr>
        <p:spPr>
          <a:xfrm>
            <a:off x="897227" y="1153886"/>
            <a:ext cx="3374265" cy="971306"/>
          </a:xfrm>
        </p:spPr>
        <p:txBody>
          <a:bodyPr>
            <a:normAutofit/>
          </a:bodyPr>
          <a:lstStyle/>
          <a:p>
            <a:r>
              <a:rPr lang="en-US" sz="2400">
                <a:solidFill>
                  <a:schemeClr val="tx1"/>
                </a:solidFill>
              </a:rPr>
              <a:t>Effect On The World</a:t>
            </a:r>
          </a:p>
        </p:txBody>
      </p:sp>
      <p:sp>
        <p:nvSpPr>
          <p:cNvPr id="3" name="Content Placeholder 2">
            <a:extLst>
              <a:ext uri="{FF2B5EF4-FFF2-40B4-BE49-F238E27FC236}">
                <a16:creationId xmlns:a16="http://schemas.microsoft.com/office/drawing/2014/main" id="{78E23CED-FB2E-DB33-A9B2-7914811BC5B0}"/>
              </a:ext>
            </a:extLst>
          </p:cNvPr>
          <p:cNvSpPr>
            <a:spLocks noGrp="1"/>
          </p:cNvSpPr>
          <p:nvPr>
            <p:ph idx="1"/>
          </p:nvPr>
        </p:nvSpPr>
        <p:spPr>
          <a:xfrm>
            <a:off x="897226" y="2266683"/>
            <a:ext cx="3374265" cy="2704562"/>
          </a:xfrm>
        </p:spPr>
        <p:txBody>
          <a:bodyPr>
            <a:normAutofit fontScale="92500" lnSpcReduction="20000"/>
          </a:bodyPr>
          <a:lstStyle/>
          <a:p>
            <a:r>
              <a:rPr lang="en-US" sz="2400" dirty="0"/>
              <a:t>Our project can improve and the future of the way we do things. With the first small steps into this vision, we believe our project can simplify jobs and execute tasks without error.</a:t>
            </a:r>
          </a:p>
        </p:txBody>
      </p:sp>
    </p:spTree>
    <p:extLst>
      <p:ext uri="{BB962C8B-B14F-4D97-AF65-F5344CB8AC3E}">
        <p14:creationId xmlns:p14="http://schemas.microsoft.com/office/powerpoint/2010/main" val="187801737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 name="Rectangle 78">
            <a:extLst>
              <a:ext uri="{FF2B5EF4-FFF2-40B4-BE49-F238E27FC236}">
                <a16:creationId xmlns:a16="http://schemas.microsoft.com/office/drawing/2014/main" id="{910015B9-6046-41B8-83BD-71778D2F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111" name="Rectangle 80">
            <a:extLst>
              <a:ext uri="{FF2B5EF4-FFF2-40B4-BE49-F238E27FC236}">
                <a16:creationId xmlns:a16="http://schemas.microsoft.com/office/drawing/2014/main" id="{53908232-52E2-4794-A6C1-54300FB989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112" name="Rectangle 82">
            <a:extLst>
              <a:ext uri="{FF2B5EF4-FFF2-40B4-BE49-F238E27FC236}">
                <a16:creationId xmlns:a16="http://schemas.microsoft.com/office/drawing/2014/main" id="{D2B9299F-BED7-44C5-9CC5-E542F9193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85" name="Rectangle 84">
            <a:extLst>
              <a:ext uri="{FF2B5EF4-FFF2-40B4-BE49-F238E27FC236}">
                <a16:creationId xmlns:a16="http://schemas.microsoft.com/office/drawing/2014/main" id="{E9DDF273-E040-4765-AD05-872458E13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useBgFill="1">
        <p:nvSpPr>
          <p:cNvPr id="87" name="Rectangle 86">
            <a:extLst>
              <a:ext uri="{FF2B5EF4-FFF2-40B4-BE49-F238E27FC236}">
                <a16:creationId xmlns:a16="http://schemas.microsoft.com/office/drawing/2014/main" id="{2AC6288F-FE2A-4353-860C-6860269AE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8D2D133B-4604-4185-977F-37D1C437C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5422"/>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91" name="Rectangle 90">
            <a:extLst>
              <a:ext uri="{FF2B5EF4-FFF2-40B4-BE49-F238E27FC236}">
                <a16:creationId xmlns:a16="http://schemas.microsoft.com/office/drawing/2014/main" id="{A893E885-2B16-4FB3-BC10-338DA6EA9D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4341"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93" name="Rectangle 92">
            <a:extLst>
              <a:ext uri="{FF2B5EF4-FFF2-40B4-BE49-F238E27FC236}">
                <a16:creationId xmlns:a16="http://schemas.microsoft.com/office/drawing/2014/main" id="{31C30DD2-672C-49E8-8762-0D921ED6E1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pic>
        <p:nvPicPr>
          <p:cNvPr id="5" name="telegram-cloud-document-1-5172807612860728123.mp4">
            <a:hlinkClick r:id="" action="ppaction://media"/>
            <a:extLst>
              <a:ext uri="{FF2B5EF4-FFF2-40B4-BE49-F238E27FC236}">
                <a16:creationId xmlns:a16="http://schemas.microsoft.com/office/drawing/2014/main" id="{1DCB396C-3261-1F46-B8B8-FA59ECE6C04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63060" y="974332"/>
            <a:ext cx="2877680" cy="5093240"/>
          </a:xfrm>
          <a:prstGeom prst="rect">
            <a:avLst/>
          </a:prstGeom>
        </p:spPr>
      </p:pic>
      <p:sp>
        <p:nvSpPr>
          <p:cNvPr id="95" name="Rectangle 94">
            <a:extLst>
              <a:ext uri="{FF2B5EF4-FFF2-40B4-BE49-F238E27FC236}">
                <a16:creationId xmlns:a16="http://schemas.microsoft.com/office/drawing/2014/main" id="{525C5F8D-6106-45E4-B2A4-E672C20BB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391" y="641101"/>
            <a:ext cx="3695019" cy="5749463"/>
          </a:xfrm>
          <a:prstGeom prst="rect">
            <a:avLst/>
          </a:prstGeom>
          <a:noFill/>
          <a:ln w="19050">
            <a:solidFill>
              <a:srgbClr val="969F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telegram-cloud-document-1-5172807612860728122.mp4">
            <a:hlinkClick r:id="" action="ppaction://media"/>
            <a:extLst>
              <a:ext uri="{FF2B5EF4-FFF2-40B4-BE49-F238E27FC236}">
                <a16:creationId xmlns:a16="http://schemas.microsoft.com/office/drawing/2014/main" id="{AEF153E0-1EA4-606F-24E8-3D3AA59DD38D}"/>
              </a:ext>
            </a:extLst>
          </p:cNvPr>
          <p:cNvPicPr>
            <a:picLocks noGrp="1" noChangeAspect="1"/>
          </p:cNvPicPr>
          <p:nvPr>
            <p:ph idx="1"/>
            <a:videoFile r:link="rId4"/>
            <p:extLst>
              <p:ext uri="{DAA4B4D4-6D71-4841-9C94-3DE7FCFB9230}">
                <p14:media xmlns:p14="http://schemas.microsoft.com/office/powerpoint/2010/main" r:embed="rId3"/>
              </p:ext>
            </p:extLst>
          </p:nvPr>
        </p:nvPicPr>
        <p:blipFill>
          <a:blip r:embed="rId7"/>
          <a:stretch>
            <a:fillRect/>
          </a:stretch>
        </p:blipFill>
        <p:spPr>
          <a:xfrm>
            <a:off x="4650197" y="972059"/>
            <a:ext cx="2883748" cy="5103979"/>
          </a:xfrm>
          <a:prstGeom prst="rect">
            <a:avLst/>
          </a:prstGeom>
        </p:spPr>
      </p:pic>
      <p:sp>
        <p:nvSpPr>
          <p:cNvPr id="97" name="Rectangle 96">
            <a:extLst>
              <a:ext uri="{FF2B5EF4-FFF2-40B4-BE49-F238E27FC236}">
                <a16:creationId xmlns:a16="http://schemas.microsoft.com/office/drawing/2014/main" id="{C6EC051B-4762-43F2-A6AF-CAA9F7DEC1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714" y="638829"/>
            <a:ext cx="3695019" cy="5749463"/>
          </a:xfrm>
          <a:prstGeom prst="rect">
            <a:avLst/>
          </a:prstGeom>
          <a:noFill/>
          <a:ln w="19050">
            <a:solidFill>
              <a:srgbClr val="969F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463A5554-2BD9-445F-9CFF-557DD07AF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6240" y="638175"/>
            <a:ext cx="3696153" cy="575239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ar-SA"/>
          </a:p>
        </p:txBody>
      </p:sp>
      <p:sp>
        <p:nvSpPr>
          <p:cNvPr id="2" name="Title 1">
            <a:extLst>
              <a:ext uri="{FF2B5EF4-FFF2-40B4-BE49-F238E27FC236}">
                <a16:creationId xmlns:a16="http://schemas.microsoft.com/office/drawing/2014/main" id="{F7C7B6C4-BAD3-9643-6350-76B5CAF9043A}"/>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dirty="0">
                <a:solidFill>
                  <a:srgbClr val="FFFFFF"/>
                </a:solidFill>
              </a:rPr>
              <a:t>Short Videos</a:t>
            </a:r>
          </a:p>
        </p:txBody>
      </p:sp>
    </p:spTree>
    <p:extLst>
      <p:ext uri="{BB962C8B-B14F-4D97-AF65-F5344CB8AC3E}">
        <p14:creationId xmlns:p14="http://schemas.microsoft.com/office/powerpoint/2010/main" val="38410204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fullScrn="1">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video>
              <p:cMediaNode vol="80000">
                <p:cTn id="13" fill="hold" display="0">
                  <p:stCondLst>
                    <p:cond delay="indefinite"/>
                  </p:stCondLst>
                </p:cTn>
                <p:tgtEl>
                  <p:spTgt spid="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405D316C-8509-E80C-D752-01DC963373C6}"/>
              </a:ext>
            </a:extLst>
          </p:cNvPr>
          <p:cNvSpPr>
            <a:spLocks noGrp="1"/>
          </p:cNvSpPr>
          <p:nvPr>
            <p:ph type="title"/>
          </p:nvPr>
        </p:nvSpPr>
        <p:spPr/>
        <p:txBody>
          <a:bodyPr/>
          <a:lstStyle/>
          <a:p>
            <a:r>
              <a:rPr lang="en-US" dirty="0"/>
              <a:t>The Algorithm</a:t>
            </a:r>
            <a:endParaRPr lang="ar-SA" dirty="0"/>
          </a:p>
        </p:txBody>
      </p:sp>
      <p:pic>
        <p:nvPicPr>
          <p:cNvPr id="9" name="عنصر نائب للمحتوى 8">
            <a:extLst>
              <a:ext uri="{FF2B5EF4-FFF2-40B4-BE49-F238E27FC236}">
                <a16:creationId xmlns:a16="http://schemas.microsoft.com/office/drawing/2014/main" id="{01843660-3EFE-59B9-6FE7-BA72F2F5F6B7}"/>
              </a:ext>
            </a:extLst>
          </p:cNvPr>
          <p:cNvPicPr>
            <a:picLocks noGrp="1" noChangeAspect="1"/>
          </p:cNvPicPr>
          <p:nvPr>
            <p:ph idx="1"/>
          </p:nvPr>
        </p:nvPicPr>
        <p:blipFill>
          <a:blip r:embed="rId2"/>
          <a:stretch>
            <a:fillRect/>
          </a:stretch>
        </p:blipFill>
        <p:spPr>
          <a:xfrm>
            <a:off x="0" y="1827492"/>
            <a:ext cx="4832494" cy="3036206"/>
          </a:xfrm>
        </p:spPr>
      </p:pic>
      <p:sp>
        <p:nvSpPr>
          <p:cNvPr id="11" name="مربع نص 10">
            <a:extLst>
              <a:ext uri="{FF2B5EF4-FFF2-40B4-BE49-F238E27FC236}">
                <a16:creationId xmlns:a16="http://schemas.microsoft.com/office/drawing/2014/main" id="{ED27F354-8964-DAA6-F988-8560D85F6AFA}"/>
              </a:ext>
            </a:extLst>
          </p:cNvPr>
          <p:cNvSpPr txBox="1"/>
          <p:nvPr/>
        </p:nvSpPr>
        <p:spPr>
          <a:xfrm>
            <a:off x="1277257" y="2811713"/>
            <a:ext cx="4180114" cy="1754326"/>
          </a:xfrm>
          <a:prstGeom prst="rect">
            <a:avLst/>
          </a:prstGeom>
          <a:noFill/>
        </p:spPr>
        <p:txBody>
          <a:bodyPr wrap="square" rtlCol="1">
            <a:spAutoFit/>
          </a:bodyPr>
          <a:lstStyle/>
          <a:p>
            <a:r>
              <a:rPr lang="en-US" dirty="0"/>
              <a:t>In this part, we are working to install libraries for the code. First HuskyLens library and then Servo motors. There is a pin connection between motors, ultrasonic sensors, HuskyLens, motor driver, and the controller board Arduino Uno.</a:t>
            </a:r>
            <a:endParaRPr lang="ar-SA" dirty="0"/>
          </a:p>
        </p:txBody>
      </p:sp>
      <p:sp>
        <p:nvSpPr>
          <p:cNvPr id="14" name="مربع نص 13">
            <a:extLst>
              <a:ext uri="{FF2B5EF4-FFF2-40B4-BE49-F238E27FC236}">
                <a16:creationId xmlns:a16="http://schemas.microsoft.com/office/drawing/2014/main" id="{E2580BAC-CDD8-4DCC-BD9E-09E5BA91F8A9}"/>
              </a:ext>
            </a:extLst>
          </p:cNvPr>
          <p:cNvSpPr txBox="1"/>
          <p:nvPr/>
        </p:nvSpPr>
        <p:spPr>
          <a:xfrm>
            <a:off x="5243265" y="4028240"/>
            <a:ext cx="2586037" cy="2031325"/>
          </a:xfrm>
          <a:prstGeom prst="rect">
            <a:avLst/>
          </a:prstGeom>
          <a:noFill/>
        </p:spPr>
        <p:txBody>
          <a:bodyPr wrap="square" rtlCol="1">
            <a:spAutoFit/>
          </a:bodyPr>
          <a:lstStyle/>
          <a:p>
            <a:r>
              <a:rPr lang="en-US" dirty="0"/>
              <a:t>In this part, we are using artificial intelligence to train the model using the HuskyLens camera, to train the camera to learn and differentiate the colors.</a:t>
            </a:r>
            <a:endParaRPr lang="ar-SA" dirty="0"/>
          </a:p>
        </p:txBody>
      </p:sp>
      <p:pic>
        <p:nvPicPr>
          <p:cNvPr id="16" name="صورة 15">
            <a:extLst>
              <a:ext uri="{FF2B5EF4-FFF2-40B4-BE49-F238E27FC236}">
                <a16:creationId xmlns:a16="http://schemas.microsoft.com/office/drawing/2014/main" id="{EC3D56AD-59EC-4206-808D-5AEBB0D246F2}"/>
              </a:ext>
            </a:extLst>
          </p:cNvPr>
          <p:cNvPicPr>
            <a:picLocks noChangeAspect="1"/>
          </p:cNvPicPr>
          <p:nvPr/>
        </p:nvPicPr>
        <p:blipFill>
          <a:blip r:embed="rId3"/>
          <a:stretch>
            <a:fillRect/>
          </a:stretch>
        </p:blipFill>
        <p:spPr>
          <a:xfrm>
            <a:off x="7320717" y="1125810"/>
            <a:ext cx="3544159" cy="2626164"/>
          </a:xfrm>
          <a:prstGeom prst="rect">
            <a:avLst/>
          </a:prstGeom>
        </p:spPr>
      </p:pic>
    </p:spTree>
    <p:extLst>
      <p:ext uri="{BB962C8B-B14F-4D97-AF65-F5344CB8AC3E}">
        <p14:creationId xmlns:p14="http://schemas.microsoft.com/office/powerpoint/2010/main" val="3653863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4BD6FC17-5615-1D5D-705D-D58A82EF7FDA}"/>
              </a:ext>
            </a:extLst>
          </p:cNvPr>
          <p:cNvSpPr>
            <a:spLocks noGrp="1"/>
          </p:cNvSpPr>
          <p:nvPr>
            <p:ph type="title"/>
          </p:nvPr>
        </p:nvSpPr>
        <p:spPr/>
        <p:txBody>
          <a:bodyPr/>
          <a:lstStyle/>
          <a:p>
            <a:r>
              <a:rPr lang="en-US" dirty="0"/>
              <a:t>Void Function</a:t>
            </a:r>
            <a:endParaRPr lang="ar-SA" dirty="0"/>
          </a:p>
        </p:txBody>
      </p:sp>
      <p:pic>
        <p:nvPicPr>
          <p:cNvPr id="5" name="عنصر نائب للمحتوى 4">
            <a:extLst>
              <a:ext uri="{FF2B5EF4-FFF2-40B4-BE49-F238E27FC236}">
                <a16:creationId xmlns:a16="http://schemas.microsoft.com/office/drawing/2014/main" id="{459AF2D2-9E8B-E943-0C90-F5C2F31BEDBB}"/>
              </a:ext>
            </a:extLst>
          </p:cNvPr>
          <p:cNvPicPr>
            <a:picLocks noGrp="1" noChangeAspect="1"/>
          </p:cNvPicPr>
          <p:nvPr>
            <p:ph idx="1"/>
          </p:nvPr>
        </p:nvPicPr>
        <p:blipFill>
          <a:blip r:embed="rId2"/>
          <a:stretch>
            <a:fillRect/>
          </a:stretch>
        </p:blipFill>
        <p:spPr>
          <a:xfrm>
            <a:off x="578673" y="2011363"/>
            <a:ext cx="4421951" cy="4460320"/>
          </a:xfrm>
        </p:spPr>
      </p:pic>
      <p:sp>
        <p:nvSpPr>
          <p:cNvPr id="6" name="مربع نص 5">
            <a:extLst>
              <a:ext uri="{FF2B5EF4-FFF2-40B4-BE49-F238E27FC236}">
                <a16:creationId xmlns:a16="http://schemas.microsoft.com/office/drawing/2014/main" id="{570AEFC9-3092-25F9-F147-65CB7A8BD748}"/>
              </a:ext>
            </a:extLst>
          </p:cNvPr>
          <p:cNvSpPr txBox="1"/>
          <p:nvPr/>
        </p:nvSpPr>
        <p:spPr>
          <a:xfrm>
            <a:off x="6096000" y="1775637"/>
            <a:ext cx="2133600" cy="1477328"/>
          </a:xfrm>
          <a:prstGeom prst="rect">
            <a:avLst/>
          </a:prstGeom>
          <a:noFill/>
        </p:spPr>
        <p:txBody>
          <a:bodyPr wrap="square" rtlCol="1">
            <a:spAutoFit/>
          </a:bodyPr>
          <a:lstStyle/>
          <a:p>
            <a:r>
              <a:rPr lang="en-US" dirty="0"/>
              <a:t>The obstacle avoidance function is what we use to prevent the robot from accidents.</a:t>
            </a:r>
            <a:endParaRPr lang="ar-SA" dirty="0"/>
          </a:p>
        </p:txBody>
      </p:sp>
    </p:spTree>
    <p:extLst>
      <p:ext uri="{BB962C8B-B14F-4D97-AF65-F5344CB8AC3E}">
        <p14:creationId xmlns:p14="http://schemas.microsoft.com/office/powerpoint/2010/main" val="3507278415"/>
      </p:ext>
    </p:extLst>
  </p:cSld>
  <p:clrMapOvr>
    <a:masterClrMapping/>
  </p:clrMapOvr>
</p:sld>
</file>

<file path=ppt/theme/theme1.xml><?xml version="1.0" encoding="utf-8"?>
<a:theme xmlns:a="http://schemas.openxmlformats.org/drawingml/2006/main" name="DividendVTI">
  <a:themeElements>
    <a:clrScheme name="AnalogousFromLightSeed_2SEEDS">
      <a:dk1>
        <a:srgbClr val="000000"/>
      </a:dk1>
      <a:lt1>
        <a:srgbClr val="FFFFFF"/>
      </a:lt1>
      <a:dk2>
        <a:srgbClr val="243341"/>
      </a:dk2>
      <a:lt2>
        <a:srgbClr val="E8E4E2"/>
      </a:lt2>
      <a:accent1>
        <a:srgbClr val="24ADE3"/>
      </a:accent1>
      <a:accent2>
        <a:srgbClr val="39B4A3"/>
      </a:accent2>
      <a:accent3>
        <a:srgbClr val="6F95ED"/>
      </a:accent3>
      <a:accent4>
        <a:srgbClr val="5B4FEA"/>
      </a:accent4>
      <a:accent5>
        <a:srgbClr val="AD6FED"/>
      </a:accent5>
      <a:accent6>
        <a:srgbClr val="DC4FEA"/>
      </a:accent6>
      <a:hlink>
        <a:srgbClr val="AA7561"/>
      </a:hlink>
      <a:folHlink>
        <a:srgbClr val="7F7F7F"/>
      </a:folHlink>
    </a:clrScheme>
    <a:fontScheme name="Dividend">
      <a:majorFont>
        <a:latin typeface="Tw Cen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3395</TotalTime>
  <Words>664</Words>
  <Application>Microsoft Office PowerPoint</Application>
  <PresentationFormat>شاشة عريضة</PresentationFormat>
  <Paragraphs>35</Paragraphs>
  <Slides>11</Slides>
  <Notes>1</Notes>
  <HiddenSlides>0</HiddenSlides>
  <MMClips>2</MMClips>
  <ScaleCrop>false</ScaleCrop>
  <HeadingPairs>
    <vt:vector size="6" baseType="variant">
      <vt:variant>
        <vt:lpstr>الخطوط المستخدمة</vt:lpstr>
      </vt:variant>
      <vt:variant>
        <vt:i4>3</vt:i4>
      </vt:variant>
      <vt:variant>
        <vt:lpstr>نسق</vt:lpstr>
      </vt:variant>
      <vt:variant>
        <vt:i4>1</vt:i4>
      </vt:variant>
      <vt:variant>
        <vt:lpstr>عناوين الشرائح</vt:lpstr>
      </vt:variant>
      <vt:variant>
        <vt:i4>11</vt:i4>
      </vt:variant>
    </vt:vector>
  </HeadingPairs>
  <TitlesOfParts>
    <vt:vector size="15" baseType="lpstr">
      <vt:lpstr>Calibri</vt:lpstr>
      <vt:lpstr>Tw Cen MT</vt:lpstr>
      <vt:lpstr>Wingdings 2</vt:lpstr>
      <vt:lpstr>DividendVTI</vt:lpstr>
      <vt:lpstr>WRO Self-Driving Robot</vt:lpstr>
      <vt:lpstr>The Issue In Real-Time</vt:lpstr>
      <vt:lpstr>Our Mission</vt:lpstr>
      <vt:lpstr>How It Works</vt:lpstr>
      <vt:lpstr>The Lens</vt:lpstr>
      <vt:lpstr>Effect On The World</vt:lpstr>
      <vt:lpstr>Short Videos</vt:lpstr>
      <vt:lpstr>The Algorithm</vt:lpstr>
      <vt:lpstr>Void Function</vt:lpstr>
      <vt:lpstr>Lab Function</vt:lpstr>
      <vt:lpstr>Servo Motor Code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WRO Self Driving Robot</dc:title>
  <dc:creator>Sultanah Masmali</dc:creator>
  <cp:lastModifiedBy>EYAD SADON</cp:lastModifiedBy>
  <cp:revision>15</cp:revision>
  <dcterms:created xsi:type="dcterms:W3CDTF">2023-09-03T17:34:13Z</dcterms:created>
  <dcterms:modified xsi:type="dcterms:W3CDTF">2023-09-12T12:06:33Z</dcterms:modified>
</cp:coreProperties>
</file>

<file path=docProps/thumbnail.jpeg>
</file>